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20"/>
  </p:notesMasterIdLst>
  <p:sldIdLst>
    <p:sldId id="257" r:id="rId5"/>
    <p:sldId id="283" r:id="rId6"/>
    <p:sldId id="282" r:id="rId7"/>
    <p:sldId id="284" r:id="rId8"/>
    <p:sldId id="334" r:id="rId9"/>
    <p:sldId id="340" r:id="rId10"/>
    <p:sldId id="302" r:id="rId11"/>
    <p:sldId id="332" r:id="rId12"/>
    <p:sldId id="303" r:id="rId13"/>
    <p:sldId id="335" r:id="rId14"/>
    <p:sldId id="336" r:id="rId15"/>
    <p:sldId id="338" r:id="rId16"/>
    <p:sldId id="325" r:id="rId17"/>
    <p:sldId id="316" r:id="rId18"/>
    <p:sldId id="291" r:id="rId19"/>
  </p:sldIdLst>
  <p:sldSz cx="12192000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A837C-B09A-419A-AEE1-AE2A68A133F7}" v="1" dt="2022-10-27T09:07:2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714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0963-BC30-4A17-AC3A-96973A0258EF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C26D-77DE-438D-B7FF-448F3E2B9D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5lH2jd679Q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82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96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25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 ingekort </a:t>
            </a:r>
            <a:r>
              <a:rPr lang="nl-NL" dirty="0" err="1"/>
              <a:t>ivm</a:t>
            </a:r>
            <a:r>
              <a:rPr lang="nl-NL" dirty="0"/>
              <a:t> online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11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92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93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E06C-4F66-46A2-B160-C07E45620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57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9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Groepsdruk met betrekking tot:</a:t>
            </a:r>
          </a:p>
          <a:p>
            <a:endParaRPr lang="nl-NL" dirty="0"/>
          </a:p>
          <a:p>
            <a:r>
              <a:rPr lang="nl-NL" dirty="0"/>
              <a:t>-Familie</a:t>
            </a:r>
          </a:p>
          <a:p>
            <a:r>
              <a:rPr lang="nl-NL" dirty="0"/>
              <a:t>-Het geloof</a:t>
            </a:r>
          </a:p>
          <a:p>
            <a:r>
              <a:rPr lang="nl-NL" dirty="0"/>
              <a:t>-Alcohol</a:t>
            </a:r>
          </a:p>
          <a:p>
            <a:r>
              <a:rPr lang="nl-NL" dirty="0"/>
              <a:t>-Roken</a:t>
            </a:r>
          </a:p>
          <a:p>
            <a:r>
              <a:rPr lang="nl-NL" dirty="0"/>
              <a:t>-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  <a:p>
            <a:r>
              <a:rPr lang="nl-NL" dirty="0"/>
              <a:t>-Dorp</a:t>
            </a:r>
          </a:p>
          <a:p>
            <a:r>
              <a:rPr lang="nl-NL" dirty="0"/>
              <a:t>-Stad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50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68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59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hlinkClick r:id="rId3"/>
              </a:rPr>
              <a:t>https://www.youtube.com/watch?app=desktop&amp;v=5lH2jd679Qk</a:t>
            </a: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50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/>
        </p:nvSpPr>
        <p:spPr bwMode="gray">
          <a:xfrm>
            <a:off x="0" y="2651180"/>
            <a:ext cx="10686123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078" y="3615160"/>
            <a:ext cx="9150266" cy="893961"/>
          </a:xfrm>
        </p:spPr>
        <p:txBody>
          <a:bodyPr anchor="t" anchorCtr="0"/>
          <a:lstStyle>
            <a:lvl1pPr algn="l">
              <a:defRPr sz="5398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***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344710" y="4535454"/>
            <a:ext cx="9142635" cy="564468"/>
          </a:xfrm>
        </p:spPr>
        <p:txBody>
          <a:bodyPr/>
          <a:lstStyle>
            <a:lvl1pPr marL="0" indent="0" algn="l">
              <a:buNone/>
              <a:defRPr sz="3099">
                <a:solidFill>
                  <a:schemeClr val="tx1"/>
                </a:solidFill>
                <a:latin typeface="+mj-lt"/>
              </a:defRPr>
            </a:lvl1pPr>
            <a:lvl2pPr marL="54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/>
        </p:nvSpPr>
        <p:spPr bwMode="gray">
          <a:xfrm>
            <a:off x="1920623" y="6024207"/>
            <a:ext cx="14397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59947" y="6021288"/>
            <a:ext cx="1704655" cy="252000"/>
          </a:xfrm>
        </p:spPr>
        <p:txBody>
          <a:bodyPr/>
          <a:lstStyle/>
          <a:p>
            <a:fld id="{E6E18D78-A130-4D00-8E51-5C8A7FE4681B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3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5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59119-428F-4FEE-A7F7-31172621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5D356-E93E-4640-BA05-8C57728F5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B6F329-5F51-431C-B31F-9612F940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2CB309-0CB5-4C60-AF3C-1A9FD624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8D78-A130-4D00-8E51-5C8A7FE4681B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D7678B-BFB0-406E-8BBF-E6D9A839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AFF681-9A81-4167-943D-9D139497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F7D-8438-4950-B1E0-518F5E697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24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</p:spTree>
    <p:extLst>
      <p:ext uri="{BB962C8B-B14F-4D97-AF65-F5344CB8AC3E}">
        <p14:creationId xmlns:p14="http://schemas.microsoft.com/office/powerpoint/2010/main" val="102069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344609" y="2313000"/>
            <a:ext cx="4318875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5844517" y="2313000"/>
            <a:ext cx="4318875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30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4AF2CF-82A0-4678-9D52-724D569E8A6C}"/>
              </a:ext>
            </a:extLst>
          </p:cNvPr>
          <p:cNvSpPr>
            <a:spLocks noSelect="1"/>
          </p:cNvSpPr>
          <p:nvPr/>
        </p:nvSpPr>
        <p:spPr bwMode="gray">
          <a:xfrm>
            <a:off x="0" y="1"/>
            <a:ext cx="12185708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4C75092-D6E5-4ED0-871B-50F6B27A021F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0" y="1"/>
            <a:ext cx="12192000" cy="6857999"/>
          </a:xfrm>
        </p:spPr>
        <p:txBody>
          <a:bodyPr anchor="ctr"/>
          <a:lstStyle>
            <a:lvl1pPr marL="270027" indent="-270027" algn="ctr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9" name="Tijdelijke aanduiding voor afbeelding 3 (PHJU)">
            <a:extLst>
              <a:ext uri="{FF2B5EF4-FFF2-40B4-BE49-F238E27FC236}">
                <a16:creationId xmlns:a16="http://schemas.microsoft.com/office/drawing/2014/main" id="{E968B1FB-1E9D-44FF-85F4-7BEC7C5A53F0}"/>
              </a:ext>
            </a:extLst>
          </p:cNvPr>
          <p:cNvSpPr>
            <a:spLocks noGrp="1" noSelect="1"/>
          </p:cNvSpPr>
          <p:nvPr>
            <p:ph type="body" idx="14" hasCustomPrompt="1"/>
          </p:nvPr>
        </p:nvSpPr>
        <p:spPr bwMode="gray">
          <a:xfrm>
            <a:off x="0" y="2"/>
            <a:ext cx="2529061" cy="6857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270027" indent="-270027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4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004442" y="2240868"/>
            <a:ext cx="10166800" cy="1764196"/>
          </a:xfrm>
        </p:spPr>
        <p:txBody>
          <a:bodyPr anchor="t"/>
          <a:lstStyle>
            <a:lvl1pPr algn="ctr">
              <a:defRPr sz="5498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1"/>
              <a:t>[Titel]</a:t>
            </a:r>
            <a:br>
              <a:rPr lang="nl-NL" noProof="1"/>
            </a:br>
            <a:endParaRPr lang="nl-NL" noProof="1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EA2CB4D-0B72-4771-8774-C128702AE7CE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1004627" y="4149812"/>
            <a:ext cx="10166877" cy="1187400"/>
          </a:xfrm>
        </p:spPr>
        <p:txBody>
          <a:bodyPr/>
          <a:lstStyle>
            <a:lvl1pPr marL="0" indent="0" algn="ctr">
              <a:buFontTx/>
              <a:buNone/>
              <a:defRPr sz="3399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3399" b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sz="3399" b="0">
                <a:solidFill>
                  <a:schemeClr val="tx1"/>
                </a:solidFill>
              </a:defRPr>
            </a:lvl3pPr>
            <a:lvl4pPr marL="0" algn="ctr">
              <a:buFontTx/>
              <a:buNone/>
              <a:defRPr sz="3399" b="0">
                <a:solidFill>
                  <a:schemeClr val="tx1"/>
                </a:solidFill>
              </a:defRPr>
            </a:lvl4pPr>
            <a:lvl5pPr marL="0" algn="ctr">
              <a:buFontTx/>
              <a:buNone/>
              <a:defRPr sz="3399" b="0">
                <a:solidFill>
                  <a:schemeClr val="tx1"/>
                </a:solidFill>
              </a:defRPr>
            </a:lvl5pPr>
            <a:lvl6pPr marL="0" algn="ctr">
              <a:buFontTx/>
              <a:buNone/>
              <a:defRPr sz="3399" b="0">
                <a:solidFill>
                  <a:schemeClr val="tx1"/>
                </a:solidFill>
              </a:defRPr>
            </a:lvl6pPr>
            <a:lvl7pPr marL="0" algn="ctr">
              <a:buFontTx/>
              <a:buNone/>
              <a:defRPr sz="3399" b="0">
                <a:solidFill>
                  <a:schemeClr val="tx1"/>
                </a:solidFill>
              </a:defRPr>
            </a:lvl7pPr>
            <a:lvl8pPr marL="0" algn="ctr">
              <a:buFontTx/>
              <a:buNone/>
              <a:defRPr sz="3399" b="0">
                <a:solidFill>
                  <a:schemeClr val="tx1"/>
                </a:solidFill>
              </a:defRPr>
            </a:lvl8pPr>
            <a:lvl9pPr marL="0" algn="ctr">
              <a:buFontTx/>
              <a:buNone/>
              <a:defRPr sz="33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416306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leine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D72B64D-68B0-4E1E-B069-061DBB6A1658}"/>
              </a:ext>
            </a:extLst>
          </p:cNvPr>
          <p:cNvSpPr>
            <a:spLocks noSelect="1"/>
          </p:cNvSpPr>
          <p:nvPr/>
        </p:nvSpPr>
        <p:spPr bwMode="gray">
          <a:xfrm>
            <a:off x="4217987" y="1"/>
            <a:ext cx="7967721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 dirty="0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79462" y="1232756"/>
            <a:ext cx="2951288" cy="840998"/>
          </a:xfrm>
        </p:spPr>
        <p:txBody>
          <a:bodyPr/>
          <a:lstStyle>
            <a:lvl1pPr>
              <a:defRPr sz="1999"/>
            </a:lvl1pPr>
          </a:lstStyle>
          <a:p>
            <a:pPr lvl="0"/>
            <a:r>
              <a:rPr lang="nl-NL" noProof="1"/>
              <a:t>[Titel]</a:t>
            </a:r>
          </a:p>
        </p:txBody>
      </p:sp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70B3CF3C-7BA3-476D-9EE5-ECB24C8A1DF6}"/>
              </a:ext>
            </a:extLst>
          </p:cNvPr>
          <p:cNvSpPr>
            <a:spLocks noGrp="1" noSelect="1"/>
          </p:cNvSpPr>
          <p:nvPr>
            <p:ph type="pic" idx="10" hasCustomPrompt="1"/>
          </p:nvPr>
        </p:nvSpPr>
        <p:spPr bwMode="gray">
          <a:xfrm>
            <a:off x="4224279" y="0"/>
            <a:ext cx="7967721" cy="6858000"/>
          </a:xfrm>
        </p:spPr>
        <p:txBody>
          <a:bodyPr/>
          <a:lstStyle>
            <a:lvl1pPr marL="230331" indent="-230331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70D465-F8AA-4A1E-971D-9DC1400227DA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985034" y="2204864"/>
            <a:ext cx="2951288" cy="2988332"/>
          </a:xfrm>
        </p:spPr>
        <p:txBody>
          <a:bodyPr/>
          <a:lstStyle>
            <a:lvl1pPr marL="0" indent="0">
              <a:buFontTx/>
              <a:buNone/>
              <a:defRPr sz="1999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99" b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999" b="0">
                <a:solidFill>
                  <a:schemeClr val="tx1"/>
                </a:solidFill>
              </a:defRPr>
            </a:lvl3pPr>
            <a:lvl4pPr marL="0">
              <a:buFontTx/>
              <a:buNone/>
              <a:defRPr sz="1999" b="0">
                <a:solidFill>
                  <a:schemeClr val="tx1"/>
                </a:solidFill>
              </a:defRPr>
            </a:lvl4pPr>
            <a:lvl5pPr marL="0">
              <a:buFontTx/>
              <a:buNone/>
              <a:defRPr sz="1999" b="0">
                <a:solidFill>
                  <a:schemeClr val="tx1"/>
                </a:solidFill>
              </a:defRPr>
            </a:lvl5pPr>
            <a:lvl6pPr marL="0">
              <a:buFontTx/>
              <a:buNone/>
              <a:defRPr sz="1999" b="0">
                <a:solidFill>
                  <a:schemeClr val="tx1"/>
                </a:solidFill>
              </a:defRPr>
            </a:lvl6pPr>
            <a:lvl7pPr marL="0">
              <a:buFontTx/>
              <a:buNone/>
              <a:defRPr sz="1999" b="0">
                <a:solidFill>
                  <a:schemeClr val="tx1"/>
                </a:solidFill>
              </a:defRPr>
            </a:lvl7pPr>
            <a:lvl8pPr marL="0">
              <a:buFontTx/>
              <a:buNone/>
              <a:defRPr sz="1999" b="0">
                <a:solidFill>
                  <a:schemeClr val="tx1"/>
                </a:solidFill>
              </a:defRPr>
            </a:lvl8pPr>
            <a:lvl9pPr marL="0">
              <a:buFontTx/>
              <a:buNone/>
              <a:defRPr sz="19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20716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zonder sub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/>
        </p:nvSpPr>
        <p:spPr bwMode="gray">
          <a:xfrm>
            <a:off x="0" y="2651180"/>
            <a:ext cx="10686123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078" y="3615160"/>
            <a:ext cx="9150266" cy="1974081"/>
          </a:xfrm>
        </p:spPr>
        <p:txBody>
          <a:bodyPr anchor="t" anchorCtr="0"/>
          <a:lstStyle>
            <a:lvl1pPr algn="l">
              <a:defRPr sz="5398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/>
        </p:nvSpPr>
        <p:spPr bwMode="gray">
          <a:xfrm>
            <a:off x="1920623" y="6024207"/>
            <a:ext cx="14397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59947" y="6021288"/>
            <a:ext cx="1704655" cy="252000"/>
          </a:xfrm>
        </p:spPr>
        <p:txBody>
          <a:bodyPr/>
          <a:lstStyle/>
          <a:p>
            <a:fld id="{E6E18D78-A130-4D00-8E51-5C8A7FE4681B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20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itdia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 dirty="0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5492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hidden="1">
            <a:extLst>
              <a:ext uri="{FF2B5EF4-FFF2-40B4-BE49-F238E27FC236}">
                <a16:creationId xmlns:a16="http://schemas.microsoft.com/office/drawing/2014/main" id="{60ABDAD1-1417-4A76-B2E5-DEB5397BB4D7}"/>
              </a:ext>
            </a:extLst>
          </p:cNvPr>
          <p:cNvPicPr>
            <a:picLocks noSelect="1"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2" y="0"/>
            <a:ext cx="12185216" cy="6858000"/>
          </a:xfrm>
          <a:prstGeom prst="rect">
            <a:avLst/>
          </a:prstGeom>
        </p:spPr>
      </p:pic>
      <p:pic>
        <p:nvPicPr>
          <p:cNvPr id="10" name="***druppels">
            <a:extLst>
              <a:ext uri="{FF2B5EF4-FFF2-40B4-BE49-F238E27FC236}">
                <a16:creationId xmlns:a16="http://schemas.microsoft.com/office/drawing/2014/main" id="{720F36EC-87A9-44DD-BB0D-0AAA2D3BE9E8}"/>
              </a:ext>
            </a:extLst>
          </p:cNvPr>
          <p:cNvPicPr>
            <a:picLocks noSelect="1" noChangeAspect="1"/>
          </p:cNvPicPr>
          <p:nvPr/>
        </p:nvPicPr>
        <p:blipFill>
          <a:blip r:embed="rId14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328393" y="377788"/>
            <a:ext cx="81511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344709" y="2312877"/>
            <a:ext cx="8710700" cy="338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184499" y="6021288"/>
            <a:ext cx="1704655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E6E18D78-A130-4D00-8E51-5C8A7FE4681B}" type="datetimeFigureOut">
              <a:rPr lang="nl-NL" smtClean="0"/>
              <a:t>27-10-2022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00596" y="6021288"/>
            <a:ext cx="626388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9983420" y="6021288"/>
            <a:ext cx="1613382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5781CF7D-8438-4950-B1E0-518F5E697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8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1088610" rtl="0" eaLnBrk="1" latinLnBrk="0" hangingPunct="1">
        <a:spcBef>
          <a:spcPct val="0"/>
        </a:spcBef>
        <a:buNone/>
        <a:defRPr sz="34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31" indent="-230331" algn="l" defTabSz="1088610" rtl="0" eaLnBrk="1" latinLnBrk="0" hangingPunct="1">
        <a:spcBef>
          <a:spcPts val="0"/>
        </a:spcBef>
        <a:buFont typeface="Arial" pitchFamily="34" charset="0"/>
        <a:buChar char="•"/>
        <a:defRPr sz="2699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7529" indent="-237529" algn="l" defTabSz="1088610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sz="2699" kern="1200">
          <a:solidFill>
            <a:schemeClr val="accent3"/>
          </a:solidFill>
          <a:latin typeface="+mn-lt"/>
          <a:ea typeface="+mn-ea"/>
          <a:cs typeface="+mn-cs"/>
        </a:defRPr>
      </a:lvl2pPr>
      <a:lvl3pPr marL="475057" indent="-237529" algn="l" defTabSz="1088610" rtl="0" eaLnBrk="1" latinLnBrk="0" hangingPunct="1">
        <a:spcBef>
          <a:spcPts val="0"/>
        </a:spcBef>
        <a:buFont typeface="Arial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2399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610" rtl="0" eaLnBrk="1" latinLnBrk="0" hangingPunct="1">
        <a:spcBef>
          <a:spcPts val="1500"/>
        </a:spcBef>
        <a:buFont typeface="Arial" pitchFamily="34" charset="0"/>
        <a:buNone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237529" indent="0" algn="l" defTabSz="1088610" rtl="0" eaLnBrk="1" latinLnBrk="0" hangingPunct="1">
        <a:spcBef>
          <a:spcPts val="0"/>
        </a:spcBef>
        <a:buFont typeface="Arial" pitchFamily="34" charset="0"/>
        <a:buNone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75057" indent="0" algn="l" defTabSz="1088610" rtl="0" eaLnBrk="1" latinLnBrk="0" hangingPunct="1">
        <a:spcBef>
          <a:spcPts val="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712586" indent="0" algn="l" defTabSz="1088610" rtl="0" eaLnBrk="1" latinLnBrk="0" hangingPunct="1">
        <a:spcBef>
          <a:spcPts val="0"/>
        </a:spcBef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5pabSFCpSbY?feature=oembed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ntraining.nl/praten-over-leren-doen-we-dat-nou-echt/" TargetMode="External"/><Relationship Id="rId3" Type="http://schemas.openxmlformats.org/officeDocument/2006/relationships/hyperlink" Target="https://play.kahoot.it/v2/?quizId=d8ba41a2-25cb-41fd-8e6e-8e90b7f5ca37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aken.wikiwijs.nl/110509/Brief_schrijven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toughcookiemommy.com/2013/03/are-we-addicted-to-social-media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pixabay.com/nl/symbolen-religies-geloof-835892/" TargetMode="Externa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hyperlink" Target="http://sjurlie.nl/fotograaf-valkenburg-spontane-familie-fotoshoot-bij-chateau-sint-gerlachy" TargetMode="External"/><Relationship Id="rId5" Type="http://schemas.openxmlformats.org/officeDocument/2006/relationships/hyperlink" Target="https://pxhere.com/en/photo/1557413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hyperlink" Target="https://pxhere.com/en/photo/15593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7jF6VgMZQR0?feature=oembed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5lH2jd679Qk?feature=oembed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846855C-CF8A-45F0-9986-B2AEAE2BC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29" y="5651500"/>
            <a:ext cx="1816100" cy="1206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EFDFB4-7AF9-4D3D-998E-C9E20AB2F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P6 - les 6 - Groepsdynamica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5140EA-32D4-4B60-9FE9-75F1D66A8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Groepsdruk en herhaling</a:t>
            </a:r>
          </a:p>
        </p:txBody>
      </p:sp>
    </p:spTree>
    <p:extLst>
      <p:ext uri="{BB962C8B-B14F-4D97-AF65-F5344CB8AC3E}">
        <p14:creationId xmlns:p14="http://schemas.microsoft.com/office/powerpoint/2010/main" val="13142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3 soorten groepsdruk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141537"/>
            <a:ext cx="94025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2. Impliciete groepsdruk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groep spreekt niet precies uit wat er verwacht wordt.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 groepslid heeft het idee dat er iets van hem verwacht wordt en past zich daarom zo goed mogelijk aan omdat hij bang is voor negatieve reacties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 groepslid leidt van het gedrag van alle groepsleden af hoe hij zich dient te gedragen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Deze vorm kan worden beleefd als angst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5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3 soorten groepsdruk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276002"/>
            <a:ext cx="818679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3. Expliciete groepsdruk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 groepslid wordt gedwongen zich aan te passen aan de groep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groep maakt precies duidelijk wat er van hem verwacht wordt en doet hij dit niet dan volgen er sancties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Deze druk wordt door de meeste mensen ervaren als een bedreiging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98D42-9A14-41F2-9A50-7EBECEDB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393" y="377788"/>
            <a:ext cx="9903714" cy="1143000"/>
          </a:xfrm>
        </p:spPr>
        <p:txBody>
          <a:bodyPr/>
          <a:lstStyle/>
          <a:p>
            <a:r>
              <a:rPr lang="nl-NL" dirty="0"/>
              <a:t>Welke theorie zie je terug in dit filmpje?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>
                <a:solidFill>
                  <a:schemeClr val="accent1"/>
                </a:solidFill>
              </a:rPr>
              <a:t>Deze kun je thuis extra doen)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878752-293A-4B1D-88B5-456F8EFB5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6896" y="3835020"/>
            <a:ext cx="10193740" cy="3174456"/>
          </a:xfrm>
        </p:spPr>
        <p:txBody>
          <a:bodyPr/>
          <a:lstStyle/>
          <a:p>
            <a:r>
              <a:rPr lang="nl-NL" sz="2000" dirty="0"/>
              <a:t>Formeel/informeel</a:t>
            </a:r>
          </a:p>
          <a:p>
            <a:r>
              <a:rPr lang="nl-NL" sz="2000" dirty="0"/>
              <a:t>Open/gesloten</a:t>
            </a:r>
          </a:p>
          <a:p>
            <a:r>
              <a:rPr lang="nl-NL" sz="2000" dirty="0"/>
              <a:t>Primair/secundair</a:t>
            </a:r>
          </a:p>
          <a:p>
            <a:r>
              <a:rPr lang="nl-NL" sz="2000" dirty="0" err="1"/>
              <a:t>Ingroup</a:t>
            </a:r>
            <a:r>
              <a:rPr lang="nl-NL" sz="2000" dirty="0"/>
              <a:t>/</a:t>
            </a:r>
            <a:r>
              <a:rPr lang="nl-NL" sz="2000" dirty="0" err="1"/>
              <a:t>outgroup</a:t>
            </a:r>
            <a:endParaRPr lang="nl-NL" sz="2000" dirty="0"/>
          </a:p>
          <a:p>
            <a:r>
              <a:rPr lang="nl-NL" sz="2000" dirty="0"/>
              <a:t>Homogene/heterogene groep</a:t>
            </a:r>
          </a:p>
          <a:p>
            <a:endParaRPr lang="nl-NL" sz="2000" dirty="0"/>
          </a:p>
          <a:p>
            <a:r>
              <a:rPr lang="nl-NL" sz="2000" dirty="0"/>
              <a:t>Positieve of negatieve groep?</a:t>
            </a:r>
          </a:p>
          <a:p>
            <a:r>
              <a:rPr lang="nl-NL" sz="2000" dirty="0"/>
              <a:t>Groepsrollen?</a:t>
            </a:r>
          </a:p>
          <a:p>
            <a:r>
              <a:rPr lang="nl-NL" sz="2000" dirty="0"/>
              <a:t>Groepsdruk?</a:t>
            </a:r>
          </a:p>
        </p:txBody>
      </p:sp>
      <p:pic>
        <p:nvPicPr>
          <p:cNvPr id="5" name="Onlinemedia 4" title="groepsdynamiek">
            <a:hlinkClick r:id="" action="ppaction://media"/>
            <a:extLst>
              <a:ext uri="{FF2B5EF4-FFF2-40B4-BE49-F238E27FC236}">
                <a16:creationId xmlns:a16="http://schemas.microsoft.com/office/drawing/2014/main" id="{7B0C81BB-8C61-4676-AC93-790D845B4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0189" y="2147887"/>
            <a:ext cx="5696424" cy="42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Kahoot!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6FD09-B0BA-4AC1-B92A-14D524466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9" b="-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Afbeelding 6" descr="Afbeelding met binnen, tafel, persoon, zitten&#10;&#10;Automatisch gegenereerde beschrijving">
            <a:extLst>
              <a:ext uri="{FF2B5EF4-FFF2-40B4-BE49-F238E27FC236}">
                <a16:creationId xmlns:a16="http://schemas.microsoft.com/office/drawing/2014/main" id="{C2E2F4A5-3578-4757-8393-3F2F724A3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735" r="4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A9C5BDC-B899-4A3E-84CD-A42878555B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462" r="1943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9337B6C-0188-4698-A109-63B9AFB24CCB}"/>
              </a:ext>
            </a:extLst>
          </p:cNvPr>
          <p:cNvSpPr txBox="1"/>
          <p:nvPr/>
        </p:nvSpPr>
        <p:spPr>
          <a:xfrm>
            <a:off x="9500237" y="6870700"/>
            <a:ext cx="26917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6" tooltip="https://maken.wikiwijs.nl/110509/Brief_schrijv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l-NL" sz="700">
              <a:solidFill>
                <a:srgbClr val="FFFF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303D88-C79A-47E7-935A-3960AC5842C3}"/>
              </a:ext>
            </a:extLst>
          </p:cNvPr>
          <p:cNvSpPr txBox="1"/>
          <p:nvPr/>
        </p:nvSpPr>
        <p:spPr>
          <a:xfrm>
            <a:off x="6916000" y="6870700"/>
            <a:ext cx="25715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8" tooltip="http://www.mntraining.nl/praten-over-leren-doen-we-dat-nou-ech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4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Evalueren en reflecteren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468563"/>
            <a:ext cx="8186799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Je weet wat er bedoeld wordt met groepsdruk 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Je kent de 3 soorten van groepsdruk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Je kent alle belangrijke termen uit de groepsdynamica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Wat is er blijven hangen?</a:t>
            </a:r>
            <a:endParaRPr lang="nl-N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keer…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7029" y="2303297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Neem de begrippenlijst en theorie </a:t>
            </a:r>
            <a:r>
              <a:rPr lang="nl-NL" sz="1800" i="1" dirty="0">
                <a:latin typeface="Arial" panose="020B0604020202020204" pitchFamily="34" charset="0"/>
                <a:cs typeface="Arial" panose="020B0604020202020204" pitchFamily="34" charset="0"/>
              </a:rPr>
              <a:t>groepsprocessen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door ter herhaling van deze les en voorbereiding op je domeintoets</a:t>
            </a:r>
          </a:p>
          <a:p>
            <a:pPr>
              <a:lnSpc>
                <a:spcPct val="150000"/>
              </a:lnSpc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Zorg dat je de leertaak inlevert voor de deadline (zie periodeplanner)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E4CB6C4-482C-4B85-9427-DA1BC52AEB28}"/>
              </a:ext>
            </a:extLst>
          </p:cNvPr>
          <p:cNvSpPr txBox="1">
            <a:spLocks/>
          </p:cNvSpPr>
          <p:nvPr/>
        </p:nvSpPr>
        <p:spPr>
          <a:xfrm>
            <a:off x="3456653" y="5514181"/>
            <a:ext cx="97058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Succes!!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0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FA49-D1A7-4C8E-A3B6-FA4DC04E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9" y="508369"/>
            <a:ext cx="8151101" cy="313668"/>
          </a:xfrm>
        </p:spPr>
        <p:txBody>
          <a:bodyPr/>
          <a:lstStyle/>
          <a:p>
            <a:r>
              <a:rPr lang="nl-NL" dirty="0"/>
              <a:t>Studiewijzer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D216549-309F-5540-F635-B65EBFA3F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0115"/>
              </p:ext>
            </p:extLst>
          </p:nvPr>
        </p:nvGraphicFramePr>
        <p:xfrm>
          <a:off x="1344709" y="822037"/>
          <a:ext cx="9912485" cy="6492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928">
                  <a:extLst>
                    <a:ext uri="{9D8B030D-6E8A-4147-A177-3AD203B41FA5}">
                      <a16:colId xmlns:a16="http://schemas.microsoft.com/office/drawing/2014/main" val="67529782"/>
                    </a:ext>
                  </a:extLst>
                </a:gridCol>
                <a:gridCol w="6661557">
                  <a:extLst>
                    <a:ext uri="{9D8B030D-6E8A-4147-A177-3AD203B41FA5}">
                      <a16:colId xmlns:a16="http://schemas.microsoft.com/office/drawing/2014/main" val="2924396044"/>
                    </a:ext>
                  </a:extLst>
                </a:gridCol>
              </a:tblGrid>
              <a:tr h="403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Lesweek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Opdracht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822602921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SW 1: 09 nov</a:t>
                      </a:r>
                      <a:endParaRPr lang="nl-NL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Introductie groepsdynamica MZ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1560656440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2: 16 nov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Groepsvorming, indelingen van groepen (deel 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1018071158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SW 3: 23 nov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Groepsvorming, indelingen van groepen (deel 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630239587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4: 30 nov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 Kenmerken en belang van groepen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2678107821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SW 5: 7 dec</a:t>
                      </a:r>
                      <a:endParaRPr lang="nl-NL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 Rollen in een groep en groepsnormen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974801918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FF0000"/>
                          </a:solidFill>
                          <a:effectLst/>
                        </a:rPr>
                        <a:t>SW 6: 14 dec</a:t>
                      </a:r>
                      <a:endParaRPr lang="nl-NL" sz="1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</a:rPr>
                        <a:t> Groepsdruk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130172659"/>
                  </a:ext>
                </a:extLst>
              </a:tr>
              <a:tr h="549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7: 21 dec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</a:rPr>
                        <a:t>Begrippenlijst en werken aan eindopdracht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867467484"/>
                  </a:ext>
                </a:extLst>
              </a:tr>
              <a:tr h="32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8: 11 jan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Samenvatting en herhaling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52043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zitten, tafel, kamer&#10;&#10;Automatisch gegenereerde beschrijving">
            <a:extLst>
              <a:ext uri="{FF2B5EF4-FFF2-40B4-BE49-F238E27FC236}">
                <a16:creationId xmlns:a16="http://schemas.microsoft.com/office/drawing/2014/main" id="{67CB97F2-9030-4E2D-815B-FDA3C5A4D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5654"/>
          <a:stretch/>
        </p:blipFill>
        <p:spPr>
          <a:xfrm>
            <a:off x="8137003" y="0"/>
            <a:ext cx="405499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 van deze les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Lesdoelen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Ervaringen uitwisselen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Filmpje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Theorie groepsdruk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Theorie toepassen op filmpje</a:t>
            </a:r>
          </a:p>
          <a:p>
            <a:pPr>
              <a:lnSpc>
                <a:spcPct val="100000"/>
              </a:lnSpc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oefenquiz!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Evalueren en reflecteren 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 de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93676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Lesdoelen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29" y="2003046"/>
            <a:ext cx="9843485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Aan het einde van deze les:</a:t>
            </a:r>
          </a:p>
          <a:p>
            <a:pPr>
              <a:lnSpc>
                <a:spcPct val="150000"/>
              </a:lnSpc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Weet je wat er bedoeld wordt met groepsdruk </a:t>
            </a:r>
          </a:p>
          <a:p>
            <a:pPr>
              <a:lnSpc>
                <a:spcPct val="150000"/>
              </a:lnSpc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Ken je de 3 soorten van groepsdruk</a:t>
            </a:r>
          </a:p>
          <a:p>
            <a:pPr>
              <a:lnSpc>
                <a:spcPct val="150000"/>
              </a:lnSpc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Ken je alle belangrijke termen uit de groepsdynamica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Nodig: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Theorie Begrippenlijst en literatuur – groepsprocessen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i="1" dirty="0">
                <a:latin typeface="Arial" panose="020B0604020202020204" pitchFamily="34" charset="0"/>
                <a:cs typeface="Arial" panose="020B0604020202020204" pitchFamily="34" charset="0"/>
              </a:rPr>
              <a:t>Teams &gt; Klassentegel &gt; Bestanden &gt; Lesmateriaal &gt; P6 &gt; Domeinen &gt; COMM Groepsdynamica </a:t>
            </a:r>
          </a:p>
        </p:txBody>
      </p:sp>
    </p:spTree>
    <p:extLst>
      <p:ext uri="{BB962C8B-B14F-4D97-AF65-F5344CB8AC3E}">
        <p14:creationId xmlns:p14="http://schemas.microsoft.com/office/powerpoint/2010/main" val="54263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1271531"/>
            <a:ext cx="3996736" cy="7612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Vertel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….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872" y="2110721"/>
            <a:ext cx="4426757" cy="2020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800" b="1" dirty="0"/>
          </a:p>
          <a:p>
            <a:r>
              <a:rPr lang="en-US" sz="1800" b="1" dirty="0"/>
              <a:t>Heb je </a:t>
            </a:r>
            <a:r>
              <a:rPr lang="en-US" sz="1800" b="1" dirty="0" err="1"/>
              <a:t>ervaring</a:t>
            </a:r>
            <a:r>
              <a:rPr lang="en-US" sz="1800" b="1" dirty="0"/>
              <a:t> met </a:t>
            </a:r>
            <a:r>
              <a:rPr lang="en-US" sz="1800" b="1" dirty="0" err="1"/>
              <a:t>groepsdruk</a:t>
            </a:r>
            <a:r>
              <a:rPr lang="en-US" sz="1800" b="1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6FD09-B0BA-4AC1-B92A-14D524466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7" b="-5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7" name="Afbeelding 16" descr="Afbeelding met kop, persoon, binnen, tafel&#10;&#10;Automatisch gegenereerde beschrijving">
            <a:extLst>
              <a:ext uri="{FF2B5EF4-FFF2-40B4-BE49-F238E27FC236}">
                <a16:creationId xmlns:a16="http://schemas.microsoft.com/office/drawing/2014/main" id="{C2BAF7B4-6F9D-47CE-8B33-D27E90848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894" r="-2" b="21355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915E4DD-3E27-4CC8-B87D-08C970DF79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0034" r="1" b="2399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5" name="Afbeelding 14" descr="Afbeelding met tanden, persoon, borstelen, binnen&#10;&#10;Automatisch gegenereerde beschrijving">
            <a:extLst>
              <a:ext uri="{FF2B5EF4-FFF2-40B4-BE49-F238E27FC236}">
                <a16:creationId xmlns:a16="http://schemas.microsoft.com/office/drawing/2014/main" id="{8F4B3A74-0452-417D-AE89-939DCD87FC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113" r="19217" b="1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27" name="Afbeelding 26" descr="Afbeelding met buiten, persoon, gras, groep&#10;&#10;Automatisch gegenereerde beschrijving">
            <a:extLst>
              <a:ext uri="{FF2B5EF4-FFF2-40B4-BE49-F238E27FC236}">
                <a16:creationId xmlns:a16="http://schemas.microsoft.com/office/drawing/2014/main" id="{408DA946-A3DA-410C-BAA3-B0A0906CE2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5" b="21387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B7B150-08EF-4B20-8201-F9C0D2C533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5163" r="-4" b="32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611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Filmpje groepsdruk</a:t>
            </a:r>
            <a:endParaRPr lang="nl-NL" dirty="0"/>
          </a:p>
        </p:txBody>
      </p:sp>
      <p:pic>
        <p:nvPicPr>
          <p:cNvPr id="6" name="Onlinemedia 5" title="#Raketaal - Groepsdruk">
            <a:hlinkClick r:id="" action="ppaction://media"/>
            <a:extLst>
              <a:ext uri="{FF2B5EF4-FFF2-40B4-BE49-F238E27FC236}">
                <a16:creationId xmlns:a16="http://schemas.microsoft.com/office/drawing/2014/main" id="{48C214F1-7BEE-47B6-ABAA-336F2B4D728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7930" y="1965325"/>
            <a:ext cx="7550661" cy="42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groepsdruk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125485"/>
            <a:ext cx="818679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Groepsdruk: Bepaald gedrag wat van je verwacht wordt binnen de groep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Mensen gaan binnen een groep op een bepaalde manier met elkaar om en vaak is het gedrag van de groepsleden op elkaar afgestemd. Dit komt door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groepsdruk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Persoonlijke ideeën hoeven niet in overeenstemming te zijn met het groepsgedrag. Zolang een individu zich aanpast aan de groep noemen we dat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conformeren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0557BB-E148-4C4A-A2E1-97688EC4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18" y="-529431"/>
            <a:ext cx="3431382" cy="2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70033-0769-482F-AEB7-55DE4C7A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52" y="381437"/>
            <a:ext cx="9698998" cy="1143000"/>
          </a:xfrm>
        </p:spPr>
        <p:txBody>
          <a:bodyPr/>
          <a:lstStyle/>
          <a:p>
            <a:r>
              <a:rPr lang="nl-NL" dirty="0"/>
              <a:t>Conformeren aan een 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42E36-E557-4EEC-8295-18DED64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8393" y="1825625"/>
            <a:ext cx="9353204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Onlinemedia 3" title="MINDF*CK experiment wachtkamer.">
            <a:hlinkClick r:id="" action="ppaction://media"/>
            <a:extLst>
              <a:ext uri="{FF2B5EF4-FFF2-40B4-BE49-F238E27FC236}">
                <a16:creationId xmlns:a16="http://schemas.microsoft.com/office/drawing/2014/main" id="{926EC4EE-9E2C-4E0A-B695-4B19ABC14C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4252" y="2126813"/>
            <a:ext cx="77014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3 soorten groepsdruk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385183"/>
            <a:ext cx="9154282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Onbewuste aanpassing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Mildste vorm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groep oefent geen druk uit op een groepslid in de vorm van woorden of dreigingen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 groepslid past zich uit vrije wil aan omdat hij graag bij de groep wil horen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Het groepslid ervaart ook niet bewust druk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373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leurenschema MBO Utrec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Lettertypen MBO Utre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hema1" id="{B19CD82E-3944-42CA-A057-AC1EA9208146}" vid="{CC1B4E45-6D88-47B2-8809-579A142A468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c96843-129e-4ac9-b649-860bd1e47521" xsi:nil="true"/>
    <lcf76f155ced4ddcb4097134ff3c332f xmlns="417ae187-688b-4a2e-8a43-e8df04768c19">
      <Terms xmlns="http://schemas.microsoft.com/office/infopath/2007/PartnerControls"/>
    </lcf76f155ced4ddcb4097134ff3c332f>
    <SharedWithUsers xmlns="f3c96843-129e-4ac9-b649-860bd1e47521">
      <UserInfo>
        <DisplayName/>
        <AccountId xsi:nil="true"/>
        <AccountType/>
      </UserInfo>
    </SharedWithUsers>
    <MediaLengthInSeconds xmlns="417ae187-688b-4a2e-8a43-e8df04768c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6" ma:contentTypeDescription="Een nieuw document maken." ma:contentTypeScope="" ma:versionID="e879f3d52fdf5ef7fe842ab46f1df481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cec74a6a3ffae4dc44657c35d34e0a0e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d4802d2-9749-450c-93e5-73106d07e2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71944-ee2a-4359-8a3a-fac2ec250207}" ma:internalName="TaxCatchAll" ma:showField="CatchAllData" ma:web="f3c96843-129e-4ac9-b649-860bd1e47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61B48-D4F3-4338-B14B-BC76304E7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08B90-FB7D-44B5-9050-2709D2DE3D77}">
  <ds:schemaRefs>
    <ds:schemaRef ds:uri="f3c96843-129e-4ac9-b649-860bd1e47521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17ae187-688b-4a2e-8a43-e8df04768c19"/>
  </ds:schemaRefs>
</ds:datastoreItem>
</file>

<file path=customXml/itemProps3.xml><?xml version="1.0" encoding="utf-8"?>
<ds:datastoreItem xmlns:ds="http://schemas.openxmlformats.org/officeDocument/2006/customXml" ds:itemID="{D7582D7A-E04D-4072-8E0C-5EAE5316A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e187-688b-4a2e-8a43-e8df04768c19"/>
    <ds:schemaRef ds:uri="f3c96843-129e-4ac9-b649-860bd1e47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152</TotalTime>
  <Words>626</Words>
  <Application>Microsoft Office PowerPoint</Application>
  <PresentationFormat>Breedbeeld</PresentationFormat>
  <Paragraphs>124</Paragraphs>
  <Slides>15</Slides>
  <Notes>15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Thema1</vt:lpstr>
      <vt:lpstr>P6 - les 6 - Groepsdynamica</vt:lpstr>
      <vt:lpstr>Studiewijzer</vt:lpstr>
      <vt:lpstr>Inhoud van deze les</vt:lpstr>
      <vt:lpstr>Lesdoelen</vt:lpstr>
      <vt:lpstr>Vertel….</vt:lpstr>
      <vt:lpstr>Filmpje groepsdruk</vt:lpstr>
      <vt:lpstr>Theorie – groepsdruk </vt:lpstr>
      <vt:lpstr>Conformeren aan een groep</vt:lpstr>
      <vt:lpstr>Theorie – 3 soorten groepsdruk</vt:lpstr>
      <vt:lpstr>Theorie – 3 soorten groepsdruk</vt:lpstr>
      <vt:lpstr>Theorie – 3 soorten groepsdruk</vt:lpstr>
      <vt:lpstr>Welke theorie zie je terug in dit filmpje? (Deze kun je thuis extra doen)</vt:lpstr>
      <vt:lpstr>Kahoot!  </vt:lpstr>
      <vt:lpstr>Evalueren en reflecteren</vt:lpstr>
      <vt:lpstr>Voor de volgende keer…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Mireille Moreel</dc:creator>
  <cp:lastModifiedBy>Wessel van Veen</cp:lastModifiedBy>
  <cp:revision>31</cp:revision>
  <dcterms:created xsi:type="dcterms:W3CDTF">2020-10-13T15:42:23Z</dcterms:created>
  <dcterms:modified xsi:type="dcterms:W3CDTF">2022-10-27T09:10:53Z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  <property fmtid="{D5CDD505-2E9C-101B-9397-08002B2CF9AE}" pid="3" name="Order">
    <vt:r8>18300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